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10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56BE32-49D1-5E47-2BCD-598A6A1C2D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6915D5BD-AC8D-0958-6AA4-8D196B2A31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179B103-2C70-06E3-C93D-19ABE61D4B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0B97780-DA63-E109-4C0A-3E5A80A8A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C42CBC-EB57-9EEB-517C-0C4E7856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74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C3223F-092E-68AD-F910-9EE904C50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8306D0A-7F1B-3C72-9518-FEC9BF5D68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7E66386-66E4-B38A-1619-A3637FE40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B6B7622-7A16-7CA1-350D-B214AB470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B868762-C802-79DB-EC86-E962D39AA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651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1B6D120-D134-E6F8-FF65-C4CBFEBD79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FE8F9AF-8491-D2D5-C7EA-3B08C1DF53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276654-3ACA-EB19-DD98-365D7CEC0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7B5AE3D-29FD-C73B-A0BA-F824E8574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E1C9A4E-3BCA-18A6-F05F-6E51FB59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62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81093F-353C-FD5A-F6F2-38D12D65C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9FF7C3D-B4A7-9990-AF7A-C27595779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478FBE1-8BE1-A115-448C-65F5E6570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E497BBE-744F-339E-CC5B-C071D9A00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831FC6-17F8-A9F4-9F99-CAF2F560C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46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F6DCBF-794A-C5C9-8D9C-8BCACA8A8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1371A63-2BAE-1621-5401-FD1E888C9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CFDA6D3-DE37-59EF-C76A-AE67B3F38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75B485-2189-A7DD-7DB2-D36FBB655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0FCEE00-73BF-46B2-AC17-3A8B3D7FE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09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E5209EE-66D3-333D-8603-72A08D9CF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41A1A49-D841-6788-62CB-9423C78E41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F718A0B-E933-4C8B-54E8-1E936872A5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8A6A64C-E27E-A012-C645-75065416D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4F3E4C3-4702-E504-85BA-7F33A0282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3E28075-E0B4-0125-7172-AA4E16307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121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7E7796-B132-AE99-02FD-143BCC3C1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C864884-904E-70B1-AD95-A0A636032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D9DB9D-51CB-CAB3-7917-219FF51728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91CA4D2-F1B9-E58B-CBB6-DD0E3E4F4C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A813FF3-0CA5-3D7D-A980-090EB98E63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A9D84A8-EB28-E424-DCF4-84F092956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B9ECF2D9-85BC-2C9A-0A73-790C82594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AB7E2E7-BCB5-38D3-D268-294DB142E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35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C0190D-C02C-CB14-5F37-835D27651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3E5D98-30F1-3F74-FAE3-2046BFFBC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A52DB92-EEEC-A978-9CFE-72E665F66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6824906A-7E31-8115-2167-70FB28A97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3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43FC095-7A18-E12C-3078-2590ADB0D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965DB07-41A9-AF57-2EF4-4968CBAA1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20A0467-7EE2-8AC9-5078-12DF024C0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450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5A254F1-B5F1-2A0D-C537-EDA2C3E5F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DD16736-06C4-D436-08E9-4580EE40F7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6F28BF-654F-C32B-A242-F54E1540F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EDF4E78-BAC0-DDE9-4AFD-16D555B4F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B2BF8F1-D4A0-C042-9459-5B6DA2DD6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FBA1EBC-4D34-A223-4E1E-E911C543E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28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2D79F09-C266-06AC-9D74-ECD81DDB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C30DB2A-35D0-3978-C4FC-C12C6EF1BB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D056B68-0D12-5D53-30FA-5406AE7CFA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7F6F12D-01E7-B418-D7A3-5789236FE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B6AF695-B4A1-4160-16E0-4908406B8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0AF3842-F81E-9D96-EE8F-96FB58DF5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6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7B2BAC2-60DB-A3B8-7F40-A59D2BB663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CDB551E-47DE-5E3C-26A8-7B83742EA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7011670-4C66-FDCA-B936-A9B122C53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79CF9D-BF1D-4918-8005-A5CE0E4C6B31}" type="datetimeFigureOut">
              <a:rPr lang="zh-CN" altLang="en-US" smtClean="0"/>
              <a:t>2025/9/10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07F7115-61E2-CA77-69A6-D363C48819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9DC263C-95B5-DCD2-B4DF-03F9C79FCB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980532-91A3-4FB4-8A8E-8390D8D5BF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527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9108EED-5B1D-2E23-41FC-1026719EA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zh-CN" altLang="en-US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46C1F1C2-89F2-5B8E-5A5C-CE0F2D56826F}"/>
              </a:ext>
            </a:extLst>
          </p:cNvPr>
          <p:cNvSpPr/>
          <p:nvPr/>
        </p:nvSpPr>
        <p:spPr>
          <a:xfrm>
            <a:off x="838200" y="365125"/>
            <a:ext cx="53607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图灵机模型：</a:t>
            </a:r>
            <a:r>
              <a:rPr lang="en-US" altLang="zh-CN" sz="54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TM</a:t>
            </a:r>
            <a:endParaRPr lang="zh-CN" altLang="en-US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6555A69-5D03-3B20-610C-0A34998F088C}"/>
              </a:ext>
            </a:extLst>
          </p:cNvPr>
          <p:cNvSpPr txBox="1"/>
          <p:nvPr/>
        </p:nvSpPr>
        <p:spPr>
          <a:xfrm>
            <a:off x="1368162" y="2076307"/>
            <a:ext cx="8775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灵感来源</a:t>
            </a:r>
            <a:r>
              <a:rPr lang="en-US" altLang="zh-CN" dirty="0"/>
              <a:t>:</a:t>
            </a:r>
            <a:r>
              <a:rPr lang="zh-CN" altLang="en-US" dirty="0"/>
              <a:t>上次课上讲过的</a:t>
            </a:r>
            <a:r>
              <a:rPr lang="en-US" altLang="zh-CN" dirty="0"/>
              <a:t>1+X</a:t>
            </a:r>
            <a:r>
              <a:rPr lang="zh-CN" altLang="en-US" dirty="0"/>
              <a:t>图灵机模型。</a:t>
            </a:r>
            <a:endParaRPr lang="en-US" altLang="zh-CN" dirty="0"/>
          </a:p>
          <a:p>
            <a:r>
              <a:rPr lang="zh-CN" altLang="en-US" dirty="0"/>
              <a:t>思考：</a:t>
            </a:r>
            <a:r>
              <a:rPr lang="en-US" altLang="zh-CN" dirty="0"/>
              <a:t>X+Y</a:t>
            </a:r>
            <a:r>
              <a:rPr lang="zh-CN" altLang="en-US" dirty="0"/>
              <a:t>既是</a:t>
            </a:r>
            <a:r>
              <a:rPr lang="en-US" altLang="zh-CN" dirty="0"/>
              <a:t>X</a:t>
            </a:r>
            <a:r>
              <a:rPr lang="zh-CN" altLang="en-US" dirty="0"/>
              <a:t>加上</a:t>
            </a:r>
            <a:r>
              <a:rPr lang="en-US" altLang="zh-CN" dirty="0"/>
              <a:t>Y</a:t>
            </a:r>
            <a:r>
              <a:rPr lang="zh-CN" altLang="en-US" dirty="0"/>
              <a:t>个</a:t>
            </a:r>
            <a:r>
              <a:rPr lang="en-US" altLang="zh-CN" dirty="0"/>
              <a:t>1</a:t>
            </a:r>
            <a:r>
              <a:rPr lang="zh-CN" altLang="en-US" dirty="0"/>
              <a:t>。因此，可以在</a:t>
            </a:r>
            <a:r>
              <a:rPr lang="en-US" altLang="zh-CN" dirty="0"/>
              <a:t>X+1</a:t>
            </a:r>
            <a:r>
              <a:rPr lang="zh-CN" altLang="en-US" dirty="0"/>
              <a:t>的基础上用一种循环的方式进行计算。</a:t>
            </a:r>
          </a:p>
        </p:txBody>
      </p:sp>
    </p:spTree>
    <p:extLst>
      <p:ext uri="{BB962C8B-B14F-4D97-AF65-F5344CB8AC3E}">
        <p14:creationId xmlns:p14="http://schemas.microsoft.com/office/powerpoint/2010/main" val="2823240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>
            <a:extLst>
              <a:ext uri="{FF2B5EF4-FFF2-40B4-BE49-F238E27FC236}">
                <a16:creationId xmlns:a16="http://schemas.microsoft.com/office/drawing/2014/main" id="{2D9FE81D-5686-A940-C4A4-CE5EE08AB5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944536"/>
              </p:ext>
            </p:extLst>
          </p:nvPr>
        </p:nvGraphicFramePr>
        <p:xfrm>
          <a:off x="140823" y="1238597"/>
          <a:ext cx="2547303" cy="44475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6523">
                  <a:extLst>
                    <a:ext uri="{9D8B030D-6E8A-4147-A177-3AD203B41FA5}">
                      <a16:colId xmlns:a16="http://schemas.microsoft.com/office/drawing/2014/main" val="2707643662"/>
                    </a:ext>
                  </a:extLst>
                </a:gridCol>
                <a:gridCol w="1160780">
                  <a:extLst>
                    <a:ext uri="{9D8B030D-6E8A-4147-A177-3AD203B41FA5}">
                      <a16:colId xmlns:a16="http://schemas.microsoft.com/office/drawing/2014/main" val="4097443455"/>
                    </a:ext>
                  </a:extLst>
                </a:gridCol>
              </a:tblGrid>
              <a:tr h="289560">
                <a:tc>
                  <a:txBody>
                    <a:bodyPr/>
                    <a:lstStyle/>
                    <a:p>
                      <a:pPr marL="22225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zh-CN" sz="1300" kern="100" dirty="0">
                          <a:effectLst/>
                        </a:rPr>
                        <a:t>当前格局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11303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zh-CN" sz="1300" kern="100">
                          <a:effectLst/>
                        </a:rPr>
                        <a:t>采取的动作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31487525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190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 dirty="0">
                          <a:effectLst/>
                        </a:rPr>
                        <a:t>(start, *)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 dirty="0">
                          <a:effectLst/>
                        </a:rPr>
                        <a:t>(</a:t>
                      </a:r>
                      <a:r>
                        <a:rPr lang="en-US" sz="1300" kern="100" dirty="0" err="1">
                          <a:effectLst/>
                        </a:rPr>
                        <a:t>inc</a:t>
                      </a:r>
                      <a:r>
                        <a:rPr lang="en-US" sz="1300" kern="100" dirty="0">
                          <a:effectLst/>
                        </a:rPr>
                        <a:t>, *, L)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21203608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(inc, 0)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34925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(noncarry, 1,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241572264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(inc, 1)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(carry, 0,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222923767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 dirty="0">
                          <a:effectLst/>
                        </a:rPr>
                        <a:t>(</a:t>
                      </a:r>
                      <a:r>
                        <a:rPr lang="en-US" sz="1300" kern="100" dirty="0" err="1">
                          <a:effectLst/>
                        </a:rPr>
                        <a:t>inc</a:t>
                      </a:r>
                      <a:r>
                        <a:rPr lang="en-US" sz="1300" kern="100" dirty="0">
                          <a:effectLst/>
                        </a:rPr>
                        <a:t>, *)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(halt, *, -)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249985975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(noncarray, 0)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(noncarray, 0,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002051712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(noncarray, 1)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(noncarray, 1,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06210121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(noncarray, *)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(halt, *, -)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4422709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(carry, 0)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42545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(nocarray, 1,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3775627961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(carry, 1)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(carry, 0,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3706873913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(carry, *)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marL="41275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(overflow, 1, L)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529909710"/>
                  </a:ext>
                </a:extLst>
              </a:tr>
              <a:tr h="28956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>
                          <a:effectLst/>
                        </a:rPr>
                        <a:t>(overflow, 0/1/*)</a:t>
                      </a:r>
                      <a:endParaRPr lang="zh-CN" sz="1100" kern="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300" kern="100" dirty="0">
                          <a:effectLst/>
                        </a:rPr>
                        <a:t>(R1, 0/1/*, R)</a:t>
                      </a:r>
                      <a:endParaRPr lang="zh-CN" sz="1100" kern="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2070" marR="53340" marT="69215" marB="0"/>
                </a:tc>
                <a:extLst>
                  <a:ext uri="{0D108BD9-81ED-4DB2-BD59-A6C34878D82A}">
                    <a16:rowId xmlns:a16="http://schemas.microsoft.com/office/drawing/2014/main" val="1628608683"/>
                  </a:ext>
                </a:extLst>
              </a:tr>
            </a:tbl>
          </a:graphicData>
        </a:graphic>
      </p:graphicFrame>
      <p:sp>
        <p:nvSpPr>
          <p:cNvPr id="5" name="Rectangle 38">
            <a:extLst>
              <a:ext uri="{FF2B5EF4-FFF2-40B4-BE49-F238E27FC236}">
                <a16:creationId xmlns:a16="http://schemas.microsoft.com/office/drawing/2014/main" id="{DFAACF25-8C14-33F1-095D-0688265271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492" y="431218"/>
            <a:ext cx="2604492" cy="789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348" tIns="231702" rIns="1214055" bIns="158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1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1800" b="1" i="0" u="none" strike="noStrike" cap="none" normalizeH="0" baseline="0" dirty="0">
                <a:ln>
                  <a:noFill/>
                </a:ln>
                <a:solidFill>
                  <a:srgbClr val="954F72"/>
                </a:solidFill>
                <a:effectLst/>
                <a:latin typeface="Arial" panose="020B0604020202020204" pitchFamily="34" charset="0"/>
                <a:cs typeface="Microsoft YaHei UI" panose="020B0503020204020204" pitchFamily="34" charset="-122"/>
              </a:rPr>
              <a:t>规</a:t>
            </a:r>
            <a:r>
              <a:rPr kumimoji="0" lang="zh-CN" altLang="zh-CN" sz="1800" b="1" i="0" u="none" strike="noStrike" cap="none" normalizeH="0" baseline="0" dirty="0">
                <a:ln>
                  <a:noFill/>
                </a:ln>
                <a:solidFill>
                  <a:srgbClr val="954F72"/>
                </a:solidFill>
                <a:effectLst/>
                <a:latin typeface="Arial" panose="020B0604020202020204" pitchFamily="34" charset="0"/>
                <a:cs typeface="Microsoft YaHei UI" panose="020B0503020204020204" pitchFamily="34" charset="-122"/>
              </a:rPr>
              <a:t>则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cs typeface="Microsoft YaHei UI" panose="020B0503020204020204" pitchFamily="34" charset="-122"/>
            </a:endParaRPr>
          </a:p>
          <a:p>
            <a:pPr marL="0" marR="0" lvl="0" indent="9017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6" name="Group 63303">
            <a:extLst>
              <a:ext uri="{FF2B5EF4-FFF2-40B4-BE49-F238E27FC236}">
                <a16:creationId xmlns:a16="http://schemas.microsoft.com/office/drawing/2014/main" id="{F6CDAA2E-8343-836C-5EAE-27108B59B94F}"/>
              </a:ext>
            </a:extLst>
          </p:cNvPr>
          <p:cNvGrpSpPr/>
          <p:nvPr/>
        </p:nvGrpSpPr>
        <p:grpSpPr>
          <a:xfrm>
            <a:off x="4924407" y="1646921"/>
            <a:ext cx="6905953" cy="3289002"/>
            <a:chOff x="92075" y="0"/>
            <a:chExt cx="6905490" cy="3290317"/>
          </a:xfrm>
        </p:grpSpPr>
        <p:sp>
          <p:nvSpPr>
            <p:cNvPr id="7" name="Shape 757">
              <a:extLst>
                <a:ext uri="{FF2B5EF4-FFF2-40B4-BE49-F238E27FC236}">
                  <a16:creationId xmlns:a16="http://schemas.microsoft.com/office/drawing/2014/main" id="{BA98D329-4639-D795-37A3-872676393B05}"/>
                </a:ext>
              </a:extLst>
            </p:cNvPr>
            <p:cNvSpPr/>
            <p:nvPr/>
          </p:nvSpPr>
          <p:spPr>
            <a:xfrm>
              <a:off x="1757172" y="1266444"/>
              <a:ext cx="2057400" cy="1752600"/>
            </a:xfrm>
            <a:custGeom>
              <a:avLst/>
              <a:gdLst/>
              <a:ahLst/>
              <a:cxnLst/>
              <a:rect l="0" t="0" r="0" b="0"/>
              <a:pathLst>
                <a:path w="2057400" h="1752600">
                  <a:moveTo>
                    <a:pt x="0" y="1752600"/>
                  </a:moveTo>
                  <a:lnTo>
                    <a:pt x="2057400" y="1752600"/>
                  </a:lnTo>
                  <a:lnTo>
                    <a:pt x="2057400" y="0"/>
                  </a:lnTo>
                  <a:lnTo>
                    <a:pt x="0" y="0"/>
                  </a:lnTo>
                  <a:close/>
                </a:path>
              </a:pathLst>
            </a:custGeom>
            <a:ln w="9525" cap="flat">
              <a:miter lim="127000"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8" name="Rectangle 760">
              <a:extLst>
                <a:ext uri="{FF2B5EF4-FFF2-40B4-BE49-F238E27FC236}">
                  <a16:creationId xmlns:a16="http://schemas.microsoft.com/office/drawing/2014/main" id="{8D6E1EC5-3C27-8E53-657D-FCD404DB5EEB}"/>
                </a:ext>
              </a:extLst>
            </p:cNvPr>
            <p:cNvSpPr/>
            <p:nvPr/>
          </p:nvSpPr>
          <p:spPr>
            <a:xfrm>
              <a:off x="4081272" y="2286969"/>
              <a:ext cx="1520595" cy="32689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zh-CN" sz="1800" b="1" kern="100">
                  <a:solidFill>
                    <a:srgbClr val="954F72"/>
                  </a:solidFill>
                  <a:effectLst/>
                  <a:latin typeface="Calibri" panose="020F0502020204030204" pitchFamily="34" charset="0"/>
                  <a:ea typeface="Microsoft YaHei UI" panose="020B0503020204020204" pitchFamily="34" charset="-122"/>
                  <a:cs typeface="Microsoft YaHei UI" panose="020B0503020204020204" pitchFamily="34" charset="-122"/>
                </a:rPr>
                <a:t>状态控制器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9" name="Shape 72904">
              <a:extLst>
                <a:ext uri="{FF2B5EF4-FFF2-40B4-BE49-F238E27FC236}">
                  <a16:creationId xmlns:a16="http://schemas.microsoft.com/office/drawing/2014/main" id="{83DE6918-E01B-A833-69CA-E17018D55005}"/>
                </a:ext>
              </a:extLst>
            </p:cNvPr>
            <p:cNvSpPr/>
            <p:nvPr/>
          </p:nvSpPr>
          <p:spPr>
            <a:xfrm>
              <a:off x="2610612" y="1313688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0" name="Rectangle 763">
              <a:extLst>
                <a:ext uri="{FF2B5EF4-FFF2-40B4-BE49-F238E27FC236}">
                  <a16:creationId xmlns:a16="http://schemas.microsoft.com/office/drawing/2014/main" id="{1ED5FDFD-9462-D281-C3D3-337D2C8B588E}"/>
                </a:ext>
              </a:extLst>
            </p:cNvPr>
            <p:cNvSpPr/>
            <p:nvPr/>
          </p:nvSpPr>
          <p:spPr>
            <a:xfrm>
              <a:off x="2618486" y="1440331"/>
              <a:ext cx="450201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start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1" name="Shape 72905">
              <a:extLst>
                <a:ext uri="{FF2B5EF4-FFF2-40B4-BE49-F238E27FC236}">
                  <a16:creationId xmlns:a16="http://schemas.microsoft.com/office/drawing/2014/main" id="{02DB06B3-B8D5-C688-ACE8-B1702E7EE560}"/>
                </a:ext>
              </a:extLst>
            </p:cNvPr>
            <p:cNvSpPr/>
            <p:nvPr/>
          </p:nvSpPr>
          <p:spPr>
            <a:xfrm>
              <a:off x="2001012" y="1647444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2" name="Rectangle 766">
              <a:extLst>
                <a:ext uri="{FF2B5EF4-FFF2-40B4-BE49-F238E27FC236}">
                  <a16:creationId xmlns:a16="http://schemas.microsoft.com/office/drawing/2014/main" id="{47F71E4F-76B9-1875-9D18-5BE5C1A606F8}"/>
                </a:ext>
              </a:extLst>
            </p:cNvPr>
            <p:cNvSpPr/>
            <p:nvPr/>
          </p:nvSpPr>
          <p:spPr>
            <a:xfrm>
              <a:off x="2036318" y="1774392"/>
              <a:ext cx="376405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halt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3" name="Shape 72906">
              <a:extLst>
                <a:ext uri="{FF2B5EF4-FFF2-40B4-BE49-F238E27FC236}">
                  <a16:creationId xmlns:a16="http://schemas.microsoft.com/office/drawing/2014/main" id="{11E23547-5A67-05FD-DF0E-498451A1C46E}"/>
                </a:ext>
              </a:extLst>
            </p:cNvPr>
            <p:cNvSpPr/>
            <p:nvPr/>
          </p:nvSpPr>
          <p:spPr>
            <a:xfrm>
              <a:off x="2001012" y="2257044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4" name="Rectangle 60884">
              <a:extLst>
                <a:ext uri="{FF2B5EF4-FFF2-40B4-BE49-F238E27FC236}">
                  <a16:creationId xmlns:a16="http://schemas.microsoft.com/office/drawing/2014/main" id="{38B42464-D5B9-D653-710E-CF9A470E4F84}"/>
                </a:ext>
              </a:extLst>
            </p:cNvPr>
            <p:cNvSpPr/>
            <p:nvPr/>
          </p:nvSpPr>
          <p:spPr>
            <a:xfrm>
              <a:off x="2371220" y="2384297"/>
              <a:ext cx="162492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w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5" name="Rectangle 60882">
              <a:extLst>
                <a:ext uri="{FF2B5EF4-FFF2-40B4-BE49-F238E27FC236}">
                  <a16:creationId xmlns:a16="http://schemas.microsoft.com/office/drawing/2014/main" id="{9979CA8E-E839-4FB4-118D-74794443661B}"/>
                </a:ext>
              </a:extLst>
            </p:cNvPr>
            <p:cNvSpPr/>
            <p:nvPr/>
          </p:nvSpPr>
          <p:spPr>
            <a:xfrm>
              <a:off x="2033113" y="2384297"/>
              <a:ext cx="448557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erflo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6" name="Rectangle 60881">
              <a:extLst>
                <a:ext uri="{FF2B5EF4-FFF2-40B4-BE49-F238E27FC236}">
                  <a16:creationId xmlns:a16="http://schemas.microsoft.com/office/drawing/2014/main" id="{FF6DFD6D-4145-51AB-B160-4879E9CA5FA0}"/>
                </a:ext>
              </a:extLst>
            </p:cNvPr>
            <p:cNvSpPr/>
            <p:nvPr/>
          </p:nvSpPr>
          <p:spPr>
            <a:xfrm>
              <a:off x="1862582" y="2384297"/>
              <a:ext cx="225906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ov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7" name="Shape 72907">
              <a:extLst>
                <a:ext uri="{FF2B5EF4-FFF2-40B4-BE49-F238E27FC236}">
                  <a16:creationId xmlns:a16="http://schemas.microsoft.com/office/drawing/2014/main" id="{5A9B473B-F382-4474-8FD2-31E3C7463210}"/>
                </a:ext>
              </a:extLst>
            </p:cNvPr>
            <p:cNvSpPr/>
            <p:nvPr/>
          </p:nvSpPr>
          <p:spPr>
            <a:xfrm>
              <a:off x="2590800" y="2609088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18" name="Rectangle 772">
              <a:extLst>
                <a:ext uri="{FF2B5EF4-FFF2-40B4-BE49-F238E27FC236}">
                  <a16:creationId xmlns:a16="http://schemas.microsoft.com/office/drawing/2014/main" id="{A5A3A8E3-9462-1855-AEF9-9B3984BC7A4F}"/>
                </a:ext>
              </a:extLst>
            </p:cNvPr>
            <p:cNvSpPr/>
            <p:nvPr/>
          </p:nvSpPr>
          <p:spPr>
            <a:xfrm>
              <a:off x="2569210" y="2736645"/>
              <a:ext cx="523997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carry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9" name="Shape 72908">
              <a:extLst>
                <a:ext uri="{FF2B5EF4-FFF2-40B4-BE49-F238E27FC236}">
                  <a16:creationId xmlns:a16="http://schemas.microsoft.com/office/drawing/2014/main" id="{D09E967D-F11B-D250-1CF2-2DEEB9C9C2F6}"/>
                </a:ext>
              </a:extLst>
            </p:cNvPr>
            <p:cNvSpPr/>
            <p:nvPr/>
          </p:nvSpPr>
          <p:spPr>
            <a:xfrm>
              <a:off x="3220212" y="1647444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0" name="Rectangle 775">
              <a:extLst>
                <a:ext uri="{FF2B5EF4-FFF2-40B4-BE49-F238E27FC236}">
                  <a16:creationId xmlns:a16="http://schemas.microsoft.com/office/drawing/2014/main" id="{49E02E4B-BF09-F6F8-06BA-A6B0E6F7B8A4}"/>
                </a:ext>
              </a:extLst>
            </p:cNvPr>
            <p:cNvSpPr/>
            <p:nvPr/>
          </p:nvSpPr>
          <p:spPr>
            <a:xfrm>
              <a:off x="3289427" y="1774391"/>
              <a:ext cx="1316862" cy="151592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Inc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altLang="zh-CN" sz="1100" b="1" kern="100" dirty="0">
                  <a:solidFill>
                    <a:srgbClr val="000000"/>
                  </a:solidFill>
                  <a:effectLst/>
                  <a:latin typeface="Cascadia Code SemiBold" panose="020B0609020000020004" pitchFamily="49" charset="0"/>
                  <a:ea typeface="Cascadia Code SemiBold" panose="020B0609020000020004" pitchFamily="49" charset="0"/>
                  <a:cs typeface="Cascadia Code SemiBold" panose="020B0609020000020004" pitchFamily="49" charset="0"/>
                </a:rPr>
                <a:t>R1,R2,</a:t>
              </a:r>
            </a:p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endParaRPr lang="en-US" altLang="zh-CN" sz="1100" b="1" kern="100" dirty="0">
                <a:solidFill>
                  <a:srgbClr val="000000"/>
                </a:solidFill>
                <a:latin typeface="Cascadia Code SemiBold" panose="020B0609020000020004" pitchFamily="49" charset="0"/>
                <a:ea typeface="Cascadia Code SemiBold" panose="020B0609020000020004" pitchFamily="49" charset="0"/>
                <a:cs typeface="Cascadia Code SemiBold" panose="020B0609020000020004" pitchFamily="49" charset="0"/>
              </a:endParaRPr>
            </a:p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altLang="zh-CN" sz="1100" b="1" kern="100" dirty="0">
                  <a:solidFill>
                    <a:srgbClr val="000000"/>
                  </a:solidFill>
                  <a:effectLst/>
                  <a:latin typeface="Cascadia Code SemiBold" panose="020B0609020000020004" pitchFamily="49" charset="0"/>
                  <a:ea typeface="Cascadia Code SemiBold" panose="020B0609020000020004" pitchFamily="49" charset="0"/>
                  <a:cs typeface="Cascadia Code SemiBold" panose="020B0609020000020004" pitchFamily="49" charset="0"/>
                </a:rPr>
                <a:t>R3,R4</a:t>
              </a:r>
              <a:endParaRPr lang="zh-CN" sz="1100" b="1" kern="100" dirty="0">
                <a:solidFill>
                  <a:srgbClr val="000000"/>
                </a:solidFill>
                <a:effectLst/>
                <a:latin typeface="Cascadia Code SemiBold" panose="020B0609020000020004" pitchFamily="49" charset="0"/>
                <a:ea typeface="Calibri" panose="020F0502020204030204" pitchFamily="34" charset="0"/>
                <a:cs typeface="Cascadia Code SemiBold" panose="020B0609020000020004" pitchFamily="49" charset="0"/>
              </a:endParaRPr>
            </a:p>
          </p:txBody>
        </p:sp>
        <p:sp>
          <p:nvSpPr>
            <p:cNvPr id="21" name="Shape 72909">
              <a:extLst>
                <a:ext uri="{FF2B5EF4-FFF2-40B4-BE49-F238E27FC236}">
                  <a16:creationId xmlns:a16="http://schemas.microsoft.com/office/drawing/2014/main" id="{C0827B26-28E9-4CDE-56D7-C3DE2505E414}"/>
                </a:ext>
              </a:extLst>
            </p:cNvPr>
            <p:cNvSpPr/>
            <p:nvPr/>
          </p:nvSpPr>
          <p:spPr>
            <a:xfrm>
              <a:off x="3220212" y="2257044"/>
              <a:ext cx="352044" cy="304800"/>
            </a:xfrm>
            <a:custGeom>
              <a:avLst/>
              <a:gdLst/>
              <a:ahLst/>
              <a:cxnLst/>
              <a:rect l="0" t="0" r="0" b="0"/>
              <a:pathLst>
                <a:path w="352044" h="304800">
                  <a:moveTo>
                    <a:pt x="0" y="0"/>
                  </a:moveTo>
                  <a:lnTo>
                    <a:pt x="352044" y="0"/>
                  </a:lnTo>
                  <a:lnTo>
                    <a:pt x="352044" y="304800"/>
                  </a:lnTo>
                  <a:lnTo>
                    <a:pt x="0" y="30480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FFFFFF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2" name="Rectangle 60876">
              <a:extLst>
                <a:ext uri="{FF2B5EF4-FFF2-40B4-BE49-F238E27FC236}">
                  <a16:creationId xmlns:a16="http://schemas.microsoft.com/office/drawing/2014/main" id="{2DDC082D-2BFA-33F1-63F9-C9F47DDC3334}"/>
                </a:ext>
              </a:extLst>
            </p:cNvPr>
            <p:cNvSpPr/>
            <p:nvPr/>
          </p:nvSpPr>
          <p:spPr>
            <a:xfrm>
              <a:off x="3063494" y="2384297"/>
              <a:ext cx="238306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no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3" name="Rectangle 60878">
              <a:extLst>
                <a:ext uri="{FF2B5EF4-FFF2-40B4-BE49-F238E27FC236}">
                  <a16:creationId xmlns:a16="http://schemas.microsoft.com/office/drawing/2014/main" id="{14B2B127-E988-C59D-F325-CADA980F8BA4}"/>
                </a:ext>
              </a:extLst>
            </p:cNvPr>
            <p:cNvSpPr/>
            <p:nvPr/>
          </p:nvSpPr>
          <p:spPr>
            <a:xfrm>
              <a:off x="3243517" y="2384297"/>
              <a:ext cx="439160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ncar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4" name="Rectangle 60879">
              <a:extLst>
                <a:ext uri="{FF2B5EF4-FFF2-40B4-BE49-F238E27FC236}">
                  <a16:creationId xmlns:a16="http://schemas.microsoft.com/office/drawing/2014/main" id="{253D9D33-7527-A716-0F37-DB67E841719C}"/>
                </a:ext>
              </a:extLst>
            </p:cNvPr>
            <p:cNvSpPr/>
            <p:nvPr/>
          </p:nvSpPr>
          <p:spPr>
            <a:xfrm>
              <a:off x="3573712" y="2384297"/>
              <a:ext cx="209888" cy="249062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350" b="1" kern="1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ry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5" name="Shape 779">
              <a:extLst>
                <a:ext uri="{FF2B5EF4-FFF2-40B4-BE49-F238E27FC236}">
                  <a16:creationId xmlns:a16="http://schemas.microsoft.com/office/drawing/2014/main" id="{1145B0FB-CDCC-052D-A21A-4641900EBA4A}"/>
                </a:ext>
              </a:extLst>
            </p:cNvPr>
            <p:cNvSpPr/>
            <p:nvPr/>
          </p:nvSpPr>
          <p:spPr>
            <a:xfrm>
              <a:off x="2798064" y="2028444"/>
              <a:ext cx="88392" cy="76200"/>
            </a:xfrm>
            <a:custGeom>
              <a:avLst/>
              <a:gdLst/>
              <a:ahLst/>
              <a:cxnLst/>
              <a:rect l="0" t="0" r="0" b="0"/>
              <a:pathLst>
                <a:path w="88392" h="76200">
                  <a:moveTo>
                    <a:pt x="44196" y="0"/>
                  </a:moveTo>
                  <a:cubicBezTo>
                    <a:pt x="68580" y="0"/>
                    <a:pt x="88392" y="17056"/>
                    <a:pt x="88392" y="38100"/>
                  </a:cubicBezTo>
                  <a:cubicBezTo>
                    <a:pt x="88392" y="59144"/>
                    <a:pt x="68580" y="76200"/>
                    <a:pt x="44196" y="76200"/>
                  </a:cubicBezTo>
                  <a:cubicBezTo>
                    <a:pt x="19812" y="76200"/>
                    <a:pt x="0" y="59144"/>
                    <a:pt x="0" y="38100"/>
                  </a:cubicBezTo>
                  <a:cubicBezTo>
                    <a:pt x="0" y="17056"/>
                    <a:pt x="19812" y="0"/>
                    <a:pt x="44196" y="0"/>
                  </a:cubicBezTo>
                  <a:close/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6" name="Shape 780">
              <a:extLst>
                <a:ext uri="{FF2B5EF4-FFF2-40B4-BE49-F238E27FC236}">
                  <a16:creationId xmlns:a16="http://schemas.microsoft.com/office/drawing/2014/main" id="{D3332872-D628-711A-77E3-78B211EDC52F}"/>
                </a:ext>
              </a:extLst>
            </p:cNvPr>
            <p:cNvSpPr/>
            <p:nvPr/>
          </p:nvSpPr>
          <p:spPr>
            <a:xfrm>
              <a:off x="2798064" y="2028444"/>
              <a:ext cx="88392" cy="76200"/>
            </a:xfrm>
            <a:custGeom>
              <a:avLst/>
              <a:gdLst/>
              <a:ahLst/>
              <a:cxnLst/>
              <a:rect l="0" t="0" r="0" b="0"/>
              <a:pathLst>
                <a:path w="88392" h="76200">
                  <a:moveTo>
                    <a:pt x="0" y="38100"/>
                  </a:moveTo>
                  <a:cubicBezTo>
                    <a:pt x="0" y="17056"/>
                    <a:pt x="19812" y="0"/>
                    <a:pt x="44196" y="0"/>
                  </a:cubicBezTo>
                  <a:cubicBezTo>
                    <a:pt x="68580" y="0"/>
                    <a:pt x="88392" y="17056"/>
                    <a:pt x="88392" y="38100"/>
                  </a:cubicBezTo>
                  <a:cubicBezTo>
                    <a:pt x="88392" y="59144"/>
                    <a:pt x="68580" y="76200"/>
                    <a:pt x="44196" y="76200"/>
                  </a:cubicBezTo>
                  <a:cubicBezTo>
                    <a:pt x="19812" y="76200"/>
                    <a:pt x="0" y="59144"/>
                    <a:pt x="0" y="38100"/>
                  </a:cubicBezTo>
                  <a:close/>
                </a:path>
              </a:pathLst>
            </a:custGeom>
            <a:ln w="76200" cap="flat">
              <a:round/>
            </a:ln>
          </p:spPr>
          <p:style>
            <a:lnRef idx="1">
              <a:srgbClr val="000000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7" name="Shape 781">
              <a:extLst>
                <a:ext uri="{FF2B5EF4-FFF2-40B4-BE49-F238E27FC236}">
                  <a16:creationId xmlns:a16="http://schemas.microsoft.com/office/drawing/2014/main" id="{11FE4C65-D4A1-9E37-65D9-C47477C4D559}"/>
                </a:ext>
              </a:extLst>
            </p:cNvPr>
            <p:cNvSpPr/>
            <p:nvPr/>
          </p:nvSpPr>
          <p:spPr>
            <a:xfrm>
              <a:off x="2775458" y="1648206"/>
              <a:ext cx="85725" cy="457632"/>
            </a:xfrm>
            <a:custGeom>
              <a:avLst/>
              <a:gdLst/>
              <a:ahLst/>
              <a:cxnLst/>
              <a:rect l="0" t="0" r="0" b="0"/>
              <a:pathLst>
                <a:path w="85725" h="457632">
                  <a:moveTo>
                    <a:pt x="38608" y="0"/>
                  </a:moveTo>
                  <a:lnTo>
                    <a:pt x="85725" y="141478"/>
                  </a:lnTo>
                  <a:lnTo>
                    <a:pt x="57192" y="142366"/>
                  </a:lnTo>
                  <a:lnTo>
                    <a:pt x="66548" y="456768"/>
                  </a:lnTo>
                  <a:lnTo>
                    <a:pt x="38100" y="457632"/>
                  </a:lnTo>
                  <a:lnTo>
                    <a:pt x="28627" y="143254"/>
                  </a:lnTo>
                  <a:lnTo>
                    <a:pt x="0" y="144145"/>
                  </a:lnTo>
                  <a:lnTo>
                    <a:pt x="38608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28" name="Rectangle 787">
              <a:extLst>
                <a:ext uri="{FF2B5EF4-FFF2-40B4-BE49-F238E27FC236}">
                  <a16:creationId xmlns:a16="http://schemas.microsoft.com/office/drawing/2014/main" id="{D23B0CB5-0547-D4F3-AB04-208A7B4955B1}"/>
                </a:ext>
              </a:extLst>
            </p:cNvPr>
            <p:cNvSpPr/>
            <p:nvPr/>
          </p:nvSpPr>
          <p:spPr>
            <a:xfrm>
              <a:off x="803061" y="88380"/>
              <a:ext cx="608481" cy="32689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zh-CN" sz="1800" b="1" kern="100" dirty="0">
                  <a:solidFill>
                    <a:srgbClr val="954F72"/>
                  </a:solidFill>
                  <a:effectLst/>
                  <a:latin typeface="Calibri" panose="020F0502020204030204" pitchFamily="34" charset="0"/>
                  <a:ea typeface="Microsoft YaHei UI" panose="020B0503020204020204" pitchFamily="34" charset="-122"/>
                  <a:cs typeface="Microsoft YaHei UI" panose="020B0503020204020204" pitchFamily="34" charset="-122"/>
                </a:rPr>
                <a:t>纸带</a:t>
              </a:r>
              <a:endParaRPr lang="zh-CN" sz="11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9" name="Shape 788">
              <a:extLst>
                <a:ext uri="{FF2B5EF4-FFF2-40B4-BE49-F238E27FC236}">
                  <a16:creationId xmlns:a16="http://schemas.microsoft.com/office/drawing/2014/main" id="{746F7B4C-3FED-0AFE-3D3C-C0F967F3912E}"/>
                </a:ext>
              </a:extLst>
            </p:cNvPr>
            <p:cNvSpPr/>
            <p:nvPr/>
          </p:nvSpPr>
          <p:spPr>
            <a:xfrm>
              <a:off x="656844" y="0"/>
              <a:ext cx="5029200" cy="1651"/>
            </a:xfrm>
            <a:custGeom>
              <a:avLst/>
              <a:gdLst/>
              <a:ahLst/>
              <a:cxnLst/>
              <a:rect l="0" t="0" r="0" b="0"/>
              <a:pathLst>
                <a:path w="5029200" h="1651">
                  <a:moveTo>
                    <a:pt x="0" y="0"/>
                  </a:moveTo>
                  <a:lnTo>
                    <a:pt x="5029200" y="1651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0" name="Shape 789">
              <a:extLst>
                <a:ext uri="{FF2B5EF4-FFF2-40B4-BE49-F238E27FC236}">
                  <a16:creationId xmlns:a16="http://schemas.microsoft.com/office/drawing/2014/main" id="{34AEC535-60FA-64D8-B924-9F1B0943A4AE}"/>
                </a:ext>
              </a:extLst>
            </p:cNvPr>
            <p:cNvSpPr/>
            <p:nvPr/>
          </p:nvSpPr>
          <p:spPr>
            <a:xfrm>
              <a:off x="656844" y="457200"/>
              <a:ext cx="5029200" cy="1524"/>
            </a:xfrm>
            <a:custGeom>
              <a:avLst/>
              <a:gdLst/>
              <a:ahLst/>
              <a:cxnLst/>
              <a:rect l="0" t="0" r="0" b="0"/>
              <a:pathLst>
                <a:path w="5029200" h="1524">
                  <a:moveTo>
                    <a:pt x="0" y="0"/>
                  </a:moveTo>
                  <a:lnTo>
                    <a:pt x="5029200" y="1524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31" name="Shape 791">
              <a:extLst>
                <a:ext uri="{FF2B5EF4-FFF2-40B4-BE49-F238E27FC236}">
                  <a16:creationId xmlns:a16="http://schemas.microsoft.com/office/drawing/2014/main" id="{28FDACAF-7AAD-586C-1DAD-FCE3FF93A95B}"/>
                </a:ext>
              </a:extLst>
            </p:cNvPr>
            <p:cNvSpPr/>
            <p:nvPr/>
          </p:nvSpPr>
          <p:spPr>
            <a:xfrm>
              <a:off x="1417320" y="1524"/>
              <a:ext cx="3175" cy="457200"/>
            </a:xfrm>
            <a:custGeom>
              <a:avLst/>
              <a:gdLst/>
              <a:ahLst/>
              <a:cxnLst/>
              <a:rect l="0" t="0" r="0" b="0"/>
              <a:pathLst>
                <a:path w="3175" h="457200">
                  <a:moveTo>
                    <a:pt x="3175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2" name="Shape 793">
              <a:extLst>
                <a:ext uri="{FF2B5EF4-FFF2-40B4-BE49-F238E27FC236}">
                  <a16:creationId xmlns:a16="http://schemas.microsoft.com/office/drawing/2014/main" id="{929B615C-1C8E-EFCC-63C7-FA22C95EEB44}"/>
                </a:ext>
              </a:extLst>
            </p:cNvPr>
            <p:cNvSpPr/>
            <p:nvPr/>
          </p:nvSpPr>
          <p:spPr>
            <a:xfrm>
              <a:off x="2026920" y="1524"/>
              <a:ext cx="3175" cy="457200"/>
            </a:xfrm>
            <a:custGeom>
              <a:avLst/>
              <a:gdLst/>
              <a:ahLst/>
              <a:cxnLst/>
              <a:rect l="0" t="0" r="0" b="0"/>
              <a:pathLst>
                <a:path w="3175" h="457200">
                  <a:moveTo>
                    <a:pt x="3175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3" name="Shape 795">
              <a:extLst>
                <a:ext uri="{FF2B5EF4-FFF2-40B4-BE49-F238E27FC236}">
                  <a16:creationId xmlns:a16="http://schemas.microsoft.com/office/drawing/2014/main" id="{2E62BA4A-C27D-C064-67BB-91E55856232B}"/>
                </a:ext>
              </a:extLst>
            </p:cNvPr>
            <p:cNvSpPr/>
            <p:nvPr/>
          </p:nvSpPr>
          <p:spPr>
            <a:xfrm>
              <a:off x="2561844" y="16764"/>
              <a:ext cx="1651" cy="457200"/>
            </a:xfrm>
            <a:custGeom>
              <a:avLst/>
              <a:gdLst/>
              <a:ahLst/>
              <a:cxnLst/>
              <a:rect l="0" t="0" r="0" b="0"/>
              <a:pathLst>
                <a:path w="1651" h="457200">
                  <a:moveTo>
                    <a:pt x="1651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4" name="Shape 797">
              <a:extLst>
                <a:ext uri="{FF2B5EF4-FFF2-40B4-BE49-F238E27FC236}">
                  <a16:creationId xmlns:a16="http://schemas.microsoft.com/office/drawing/2014/main" id="{ACF1E4A5-A806-07E3-DE98-2C6A988823AA}"/>
                </a:ext>
              </a:extLst>
            </p:cNvPr>
            <p:cNvSpPr/>
            <p:nvPr/>
          </p:nvSpPr>
          <p:spPr>
            <a:xfrm>
              <a:off x="3095244" y="0"/>
              <a:ext cx="1651" cy="457200"/>
            </a:xfrm>
            <a:custGeom>
              <a:avLst/>
              <a:gdLst/>
              <a:ahLst/>
              <a:cxnLst/>
              <a:rect l="0" t="0" r="0" b="0"/>
              <a:pathLst>
                <a:path w="1651" h="457200">
                  <a:moveTo>
                    <a:pt x="1651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5" name="Shape 799">
              <a:extLst>
                <a:ext uri="{FF2B5EF4-FFF2-40B4-BE49-F238E27FC236}">
                  <a16:creationId xmlns:a16="http://schemas.microsoft.com/office/drawing/2014/main" id="{B4629CB8-4EFD-9573-CA12-53837C4CBFAA}"/>
                </a:ext>
              </a:extLst>
            </p:cNvPr>
            <p:cNvSpPr/>
            <p:nvPr/>
          </p:nvSpPr>
          <p:spPr>
            <a:xfrm>
              <a:off x="3704844" y="0"/>
              <a:ext cx="1524" cy="457200"/>
            </a:xfrm>
            <a:custGeom>
              <a:avLst/>
              <a:gdLst/>
              <a:ahLst/>
              <a:cxnLst/>
              <a:rect l="0" t="0" r="0" b="0"/>
              <a:pathLst>
                <a:path w="1524" h="457200">
                  <a:moveTo>
                    <a:pt x="1524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6" name="Shape 801">
              <a:extLst>
                <a:ext uri="{FF2B5EF4-FFF2-40B4-BE49-F238E27FC236}">
                  <a16:creationId xmlns:a16="http://schemas.microsoft.com/office/drawing/2014/main" id="{069175E7-B9FA-00C6-1F55-A86F4029D2BA}"/>
                </a:ext>
              </a:extLst>
            </p:cNvPr>
            <p:cNvSpPr/>
            <p:nvPr/>
          </p:nvSpPr>
          <p:spPr>
            <a:xfrm>
              <a:off x="4314444" y="0"/>
              <a:ext cx="1524" cy="457200"/>
            </a:xfrm>
            <a:custGeom>
              <a:avLst/>
              <a:gdLst/>
              <a:ahLst/>
              <a:cxnLst/>
              <a:rect l="0" t="0" r="0" b="0"/>
              <a:pathLst>
                <a:path w="1524" h="457200">
                  <a:moveTo>
                    <a:pt x="1524" y="0"/>
                  </a:moveTo>
                  <a:lnTo>
                    <a:pt x="0" y="457200"/>
                  </a:lnTo>
                </a:path>
              </a:pathLst>
            </a:custGeom>
            <a:ln w="6350" cap="flat">
              <a:miter lim="101600"/>
            </a:ln>
          </p:spPr>
          <p:style>
            <a:lnRef idx="1">
              <a:srgbClr val="5B9BD5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37" name="Rectangle 802">
              <a:extLst>
                <a:ext uri="{FF2B5EF4-FFF2-40B4-BE49-F238E27FC236}">
                  <a16:creationId xmlns:a16="http://schemas.microsoft.com/office/drawing/2014/main" id="{F9235C84-C8A4-902B-EC01-95AAE964A189}"/>
                </a:ext>
              </a:extLst>
            </p:cNvPr>
            <p:cNvSpPr/>
            <p:nvPr/>
          </p:nvSpPr>
          <p:spPr>
            <a:xfrm>
              <a:off x="1674622" y="152527"/>
              <a:ext cx="5322943" cy="30967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800" kern="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*         1        …       1        *         1       ….    1       0      *</a:t>
              </a:r>
              <a:endParaRPr lang="zh-CN" sz="11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8" name="Shape 900">
              <a:extLst>
                <a:ext uri="{FF2B5EF4-FFF2-40B4-BE49-F238E27FC236}">
                  <a16:creationId xmlns:a16="http://schemas.microsoft.com/office/drawing/2014/main" id="{3A3BDB49-CC7F-B864-2BEF-5D1CF95B135B}"/>
                </a:ext>
              </a:extLst>
            </p:cNvPr>
            <p:cNvSpPr/>
            <p:nvPr/>
          </p:nvSpPr>
          <p:spPr>
            <a:xfrm>
              <a:off x="2785745" y="403606"/>
              <a:ext cx="1316863" cy="868807"/>
            </a:xfrm>
            <a:custGeom>
              <a:avLst/>
              <a:gdLst/>
              <a:ahLst/>
              <a:cxnLst/>
              <a:rect l="0" t="0" r="0" b="0"/>
              <a:pathLst>
                <a:path w="1316863" h="868807">
                  <a:moveTo>
                    <a:pt x="1185418" y="0"/>
                  </a:moveTo>
                  <a:lnTo>
                    <a:pt x="1316863" y="53594"/>
                  </a:lnTo>
                  <a:lnTo>
                    <a:pt x="1195071" y="126619"/>
                  </a:lnTo>
                  <a:lnTo>
                    <a:pt x="1190779" y="70323"/>
                  </a:lnTo>
                  <a:lnTo>
                    <a:pt x="1165098" y="73787"/>
                  </a:lnTo>
                  <a:lnTo>
                    <a:pt x="1135380" y="79756"/>
                  </a:lnTo>
                  <a:lnTo>
                    <a:pt x="1105916" y="86614"/>
                  </a:lnTo>
                  <a:lnTo>
                    <a:pt x="1076960" y="94488"/>
                  </a:lnTo>
                  <a:lnTo>
                    <a:pt x="1048512" y="102997"/>
                  </a:lnTo>
                  <a:lnTo>
                    <a:pt x="1020445" y="112649"/>
                  </a:lnTo>
                  <a:lnTo>
                    <a:pt x="993140" y="122936"/>
                  </a:lnTo>
                  <a:lnTo>
                    <a:pt x="966470" y="133985"/>
                  </a:lnTo>
                  <a:lnTo>
                    <a:pt x="940562" y="145923"/>
                  </a:lnTo>
                  <a:lnTo>
                    <a:pt x="915416" y="158369"/>
                  </a:lnTo>
                  <a:lnTo>
                    <a:pt x="891032" y="171577"/>
                  </a:lnTo>
                  <a:lnTo>
                    <a:pt x="867664" y="185293"/>
                  </a:lnTo>
                  <a:lnTo>
                    <a:pt x="845185" y="199644"/>
                  </a:lnTo>
                  <a:lnTo>
                    <a:pt x="823722" y="214630"/>
                  </a:lnTo>
                  <a:lnTo>
                    <a:pt x="803402" y="229997"/>
                  </a:lnTo>
                  <a:lnTo>
                    <a:pt x="784352" y="245999"/>
                  </a:lnTo>
                  <a:lnTo>
                    <a:pt x="766318" y="262255"/>
                  </a:lnTo>
                  <a:lnTo>
                    <a:pt x="749554" y="278765"/>
                  </a:lnTo>
                  <a:lnTo>
                    <a:pt x="734187" y="295910"/>
                  </a:lnTo>
                  <a:lnTo>
                    <a:pt x="720217" y="313182"/>
                  </a:lnTo>
                  <a:lnTo>
                    <a:pt x="707771" y="330835"/>
                  </a:lnTo>
                  <a:lnTo>
                    <a:pt x="696722" y="348615"/>
                  </a:lnTo>
                  <a:lnTo>
                    <a:pt x="687197" y="366522"/>
                  </a:lnTo>
                  <a:lnTo>
                    <a:pt x="679323" y="384683"/>
                  </a:lnTo>
                  <a:lnTo>
                    <a:pt x="673100" y="402844"/>
                  </a:lnTo>
                  <a:lnTo>
                    <a:pt x="668528" y="421005"/>
                  </a:lnTo>
                  <a:lnTo>
                    <a:pt x="665734" y="439420"/>
                  </a:lnTo>
                  <a:lnTo>
                    <a:pt x="664845" y="458343"/>
                  </a:lnTo>
                  <a:lnTo>
                    <a:pt x="663829" y="477901"/>
                  </a:lnTo>
                  <a:lnTo>
                    <a:pt x="660908" y="497332"/>
                  </a:lnTo>
                  <a:lnTo>
                    <a:pt x="656082" y="516763"/>
                  </a:lnTo>
                  <a:lnTo>
                    <a:pt x="649605" y="535940"/>
                  </a:lnTo>
                  <a:lnTo>
                    <a:pt x="641223" y="554990"/>
                  </a:lnTo>
                  <a:lnTo>
                    <a:pt x="631317" y="573786"/>
                  </a:lnTo>
                  <a:lnTo>
                    <a:pt x="619887" y="592328"/>
                  </a:lnTo>
                  <a:lnTo>
                    <a:pt x="606806" y="610489"/>
                  </a:lnTo>
                  <a:lnTo>
                    <a:pt x="592455" y="628396"/>
                  </a:lnTo>
                  <a:lnTo>
                    <a:pt x="576580" y="645922"/>
                  </a:lnTo>
                  <a:lnTo>
                    <a:pt x="559435" y="663067"/>
                  </a:lnTo>
                  <a:lnTo>
                    <a:pt x="541020" y="679704"/>
                  </a:lnTo>
                  <a:lnTo>
                    <a:pt x="521462" y="695960"/>
                  </a:lnTo>
                  <a:lnTo>
                    <a:pt x="500634" y="711708"/>
                  </a:lnTo>
                  <a:lnTo>
                    <a:pt x="478790" y="726948"/>
                  </a:lnTo>
                  <a:lnTo>
                    <a:pt x="455930" y="741553"/>
                  </a:lnTo>
                  <a:lnTo>
                    <a:pt x="432181" y="755523"/>
                  </a:lnTo>
                  <a:lnTo>
                    <a:pt x="407416" y="768985"/>
                  </a:lnTo>
                  <a:lnTo>
                    <a:pt x="381889" y="781685"/>
                  </a:lnTo>
                  <a:lnTo>
                    <a:pt x="355600" y="793623"/>
                  </a:lnTo>
                  <a:lnTo>
                    <a:pt x="328549" y="804926"/>
                  </a:lnTo>
                  <a:lnTo>
                    <a:pt x="300736" y="815467"/>
                  </a:lnTo>
                  <a:lnTo>
                    <a:pt x="272415" y="824992"/>
                  </a:lnTo>
                  <a:lnTo>
                    <a:pt x="243459" y="833882"/>
                  </a:lnTo>
                  <a:lnTo>
                    <a:pt x="214122" y="841629"/>
                  </a:lnTo>
                  <a:lnTo>
                    <a:pt x="184404" y="848740"/>
                  </a:lnTo>
                  <a:lnTo>
                    <a:pt x="154178" y="854710"/>
                  </a:lnTo>
                  <a:lnTo>
                    <a:pt x="123698" y="859663"/>
                  </a:lnTo>
                  <a:lnTo>
                    <a:pt x="92964" y="863600"/>
                  </a:lnTo>
                  <a:lnTo>
                    <a:pt x="62103" y="866521"/>
                  </a:lnTo>
                  <a:lnTo>
                    <a:pt x="31115" y="868172"/>
                  </a:lnTo>
                  <a:lnTo>
                    <a:pt x="254" y="868807"/>
                  </a:lnTo>
                  <a:lnTo>
                    <a:pt x="0" y="856107"/>
                  </a:lnTo>
                  <a:lnTo>
                    <a:pt x="30861" y="855599"/>
                  </a:lnTo>
                  <a:lnTo>
                    <a:pt x="61341" y="853821"/>
                  </a:lnTo>
                  <a:lnTo>
                    <a:pt x="91821" y="851027"/>
                  </a:lnTo>
                  <a:lnTo>
                    <a:pt x="122047" y="847090"/>
                  </a:lnTo>
                  <a:lnTo>
                    <a:pt x="152146" y="842137"/>
                  </a:lnTo>
                  <a:lnTo>
                    <a:pt x="181864" y="836168"/>
                  </a:lnTo>
                  <a:lnTo>
                    <a:pt x="211328" y="829310"/>
                  </a:lnTo>
                  <a:lnTo>
                    <a:pt x="240284" y="821563"/>
                  </a:lnTo>
                  <a:lnTo>
                    <a:pt x="268732" y="812800"/>
                  </a:lnTo>
                  <a:lnTo>
                    <a:pt x="296672" y="803402"/>
                  </a:lnTo>
                  <a:lnTo>
                    <a:pt x="323977" y="793115"/>
                  </a:lnTo>
                  <a:lnTo>
                    <a:pt x="350647" y="781939"/>
                  </a:lnTo>
                  <a:lnTo>
                    <a:pt x="376555" y="770128"/>
                  </a:lnTo>
                  <a:lnTo>
                    <a:pt x="401828" y="757555"/>
                  </a:lnTo>
                  <a:lnTo>
                    <a:pt x="426085" y="744347"/>
                  </a:lnTo>
                  <a:lnTo>
                    <a:pt x="449580" y="730631"/>
                  </a:lnTo>
                  <a:lnTo>
                    <a:pt x="472059" y="716280"/>
                  </a:lnTo>
                  <a:lnTo>
                    <a:pt x="493395" y="701294"/>
                  </a:lnTo>
                  <a:lnTo>
                    <a:pt x="513842" y="685800"/>
                  </a:lnTo>
                  <a:lnTo>
                    <a:pt x="532892" y="669925"/>
                  </a:lnTo>
                  <a:lnTo>
                    <a:pt x="550926" y="653669"/>
                  </a:lnTo>
                  <a:lnTo>
                    <a:pt x="567563" y="636905"/>
                  </a:lnTo>
                  <a:lnTo>
                    <a:pt x="583057" y="619887"/>
                  </a:lnTo>
                  <a:lnTo>
                    <a:pt x="597027" y="602488"/>
                  </a:lnTo>
                  <a:lnTo>
                    <a:pt x="609473" y="584962"/>
                  </a:lnTo>
                  <a:lnTo>
                    <a:pt x="620522" y="567055"/>
                  </a:lnTo>
                  <a:lnTo>
                    <a:pt x="630047" y="549021"/>
                  </a:lnTo>
                  <a:lnTo>
                    <a:pt x="637921" y="530987"/>
                  </a:lnTo>
                  <a:lnTo>
                    <a:pt x="644144" y="512699"/>
                  </a:lnTo>
                  <a:lnTo>
                    <a:pt x="648462" y="494284"/>
                  </a:lnTo>
                  <a:lnTo>
                    <a:pt x="651256" y="475996"/>
                  </a:lnTo>
                  <a:lnTo>
                    <a:pt x="652145" y="457708"/>
                  </a:lnTo>
                  <a:lnTo>
                    <a:pt x="653161" y="438785"/>
                  </a:lnTo>
                  <a:lnTo>
                    <a:pt x="656082" y="419227"/>
                  </a:lnTo>
                  <a:lnTo>
                    <a:pt x="660654" y="399796"/>
                  </a:lnTo>
                  <a:lnTo>
                    <a:pt x="667258" y="380492"/>
                  </a:lnTo>
                  <a:lnTo>
                    <a:pt x="675513" y="361442"/>
                  </a:lnTo>
                  <a:lnTo>
                    <a:pt x="685419" y="342646"/>
                  </a:lnTo>
                  <a:lnTo>
                    <a:pt x="696849" y="324103"/>
                  </a:lnTo>
                  <a:lnTo>
                    <a:pt x="709930" y="305815"/>
                  </a:lnTo>
                  <a:lnTo>
                    <a:pt x="724281" y="287909"/>
                  </a:lnTo>
                  <a:lnTo>
                    <a:pt x="740156" y="270383"/>
                  </a:lnTo>
                  <a:lnTo>
                    <a:pt x="757301" y="253238"/>
                  </a:lnTo>
                  <a:lnTo>
                    <a:pt x="775716" y="236474"/>
                  </a:lnTo>
                  <a:lnTo>
                    <a:pt x="795274" y="220218"/>
                  </a:lnTo>
                  <a:lnTo>
                    <a:pt x="816102" y="204470"/>
                  </a:lnTo>
                  <a:lnTo>
                    <a:pt x="837946" y="189230"/>
                  </a:lnTo>
                  <a:lnTo>
                    <a:pt x="860806" y="174625"/>
                  </a:lnTo>
                  <a:lnTo>
                    <a:pt x="884682" y="160655"/>
                  </a:lnTo>
                  <a:lnTo>
                    <a:pt x="909320" y="147193"/>
                  </a:lnTo>
                  <a:lnTo>
                    <a:pt x="934974" y="134493"/>
                  </a:lnTo>
                  <a:lnTo>
                    <a:pt x="961263" y="122555"/>
                  </a:lnTo>
                  <a:lnTo>
                    <a:pt x="988314" y="111125"/>
                  </a:lnTo>
                  <a:lnTo>
                    <a:pt x="1016000" y="100711"/>
                  </a:lnTo>
                  <a:lnTo>
                    <a:pt x="1044448" y="91059"/>
                  </a:lnTo>
                  <a:lnTo>
                    <a:pt x="1073277" y="82296"/>
                  </a:lnTo>
                  <a:lnTo>
                    <a:pt x="1102614" y="74295"/>
                  </a:lnTo>
                  <a:lnTo>
                    <a:pt x="1132459" y="67437"/>
                  </a:lnTo>
                  <a:lnTo>
                    <a:pt x="1162558" y="61340"/>
                  </a:lnTo>
                  <a:lnTo>
                    <a:pt x="1189813" y="57660"/>
                  </a:lnTo>
                  <a:lnTo>
                    <a:pt x="1185418" y="0"/>
                  </a:lnTo>
                  <a:close/>
                </a:path>
              </a:pathLst>
            </a:custGeom>
            <a:ln w="0" cap="flat">
              <a:round/>
            </a:ln>
          </p:spPr>
          <p:style>
            <a:lnRef idx="0">
              <a:srgbClr val="000000">
                <a:alpha val="0"/>
              </a:srgbClr>
            </a:lnRef>
            <a:fillRef idx="1">
              <a:srgbClr val="000000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39" name="Shape 910">
              <a:extLst>
                <a:ext uri="{FF2B5EF4-FFF2-40B4-BE49-F238E27FC236}">
                  <a16:creationId xmlns:a16="http://schemas.microsoft.com/office/drawing/2014/main" id="{74592D5B-3A66-83EC-8F98-257302410502}"/>
                </a:ext>
              </a:extLst>
            </p:cNvPr>
            <p:cNvSpPr/>
            <p:nvPr/>
          </p:nvSpPr>
          <p:spPr>
            <a:xfrm>
              <a:off x="3022092" y="537972"/>
              <a:ext cx="1199388" cy="457200"/>
            </a:xfrm>
            <a:custGeom>
              <a:avLst/>
              <a:gdLst/>
              <a:ahLst/>
              <a:cxnLst/>
              <a:rect l="0" t="0" r="0" b="0"/>
              <a:pathLst>
                <a:path w="1199388" h="457200">
                  <a:moveTo>
                    <a:pt x="0" y="457200"/>
                  </a:moveTo>
                  <a:lnTo>
                    <a:pt x="1199388" y="457200"/>
                  </a:lnTo>
                  <a:lnTo>
                    <a:pt x="1199388" y="0"/>
                  </a:lnTo>
                  <a:lnTo>
                    <a:pt x="0" y="0"/>
                  </a:lnTo>
                  <a:close/>
                </a:path>
              </a:pathLst>
            </a:custGeom>
            <a:ln w="9525" cap="flat">
              <a:miter lim="101600"/>
            </a:ln>
          </p:spPr>
          <p:style>
            <a:lnRef idx="1">
              <a:srgbClr val="FFFFFF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zh-CN" altLang="en-US"/>
            </a:p>
          </p:txBody>
        </p:sp>
        <p:sp>
          <p:nvSpPr>
            <p:cNvPr id="40" name="Rectangle 911">
              <a:extLst>
                <a:ext uri="{FF2B5EF4-FFF2-40B4-BE49-F238E27FC236}">
                  <a16:creationId xmlns:a16="http://schemas.microsoft.com/office/drawing/2014/main" id="{135A7E62-21C9-E496-CC93-AD5BA80AEB8B}"/>
                </a:ext>
              </a:extLst>
            </p:cNvPr>
            <p:cNvSpPr/>
            <p:nvPr/>
          </p:nvSpPr>
          <p:spPr>
            <a:xfrm>
              <a:off x="3114802" y="664512"/>
              <a:ext cx="912114" cy="326455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zh-CN" sz="1800" b="1" kern="100">
                  <a:solidFill>
                    <a:srgbClr val="954F72"/>
                  </a:solidFill>
                  <a:effectLst/>
                  <a:latin typeface="Calibri" panose="020F0502020204030204" pitchFamily="34" charset="0"/>
                  <a:ea typeface="Microsoft YaHei UI" panose="020B0503020204020204" pitchFamily="34" charset="-122"/>
                  <a:cs typeface="Microsoft YaHei UI" panose="020B0503020204020204" pitchFamily="34" charset="-122"/>
                </a:rPr>
                <a:t>读写头</a:t>
              </a:r>
              <a:endParaRPr lang="zh-CN" sz="1100" kern="1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1" name="Rectangle 912">
              <a:extLst>
                <a:ext uri="{FF2B5EF4-FFF2-40B4-BE49-F238E27FC236}">
                  <a16:creationId xmlns:a16="http://schemas.microsoft.com/office/drawing/2014/main" id="{835D7383-F797-B9FB-A66B-E5256CEA9DEA}"/>
                </a:ext>
              </a:extLst>
            </p:cNvPr>
            <p:cNvSpPr/>
            <p:nvPr/>
          </p:nvSpPr>
          <p:spPr>
            <a:xfrm>
              <a:off x="92075" y="2771526"/>
              <a:ext cx="1272146" cy="27105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altLang="zh-CN" sz="1500" kern="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Microsoft YaHei UI" panose="020B0503020204020204" pitchFamily="34" charset="-122"/>
                  <a:cs typeface="Microsoft YaHei UI" panose="020B0503020204020204" pitchFamily="34" charset="-122"/>
                </a:rPr>
                <a:t> </a:t>
              </a:r>
              <a:endParaRPr lang="zh-CN" sz="11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2" name="Rectangle 913">
              <a:extLst>
                <a:ext uri="{FF2B5EF4-FFF2-40B4-BE49-F238E27FC236}">
                  <a16:creationId xmlns:a16="http://schemas.microsoft.com/office/drawing/2014/main" id="{C5265B27-FF4F-3FCC-CED0-C65D5304223C}"/>
                </a:ext>
              </a:extLst>
            </p:cNvPr>
            <p:cNvSpPr/>
            <p:nvPr/>
          </p:nvSpPr>
          <p:spPr>
            <a:xfrm>
              <a:off x="1049147" y="2782595"/>
              <a:ext cx="380301" cy="258066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  <a:buNone/>
              </a:pPr>
              <a:r>
                <a:rPr lang="en-US" sz="1500" kern="1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</a:rPr>
                <a:t> </a:t>
              </a:r>
              <a:endParaRPr lang="zh-CN" sz="1100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</p:grpSp>
      <p:sp>
        <p:nvSpPr>
          <p:cNvPr id="43" name="Rectangle 55">
            <a:extLst>
              <a:ext uri="{FF2B5EF4-FFF2-40B4-BE49-F238E27FC236}">
                <a16:creationId xmlns:a16="http://schemas.microsoft.com/office/drawing/2014/main" id="{1405873E-11E0-2207-CF61-A99B283385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3545" y="1117302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zh-CN" sz="18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Microsoft YaHei UI" panose="020B0503020204020204" pitchFamily="34" charset="-12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8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carray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（进位）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, overflow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（溢出）</a:t>
            </a:r>
            <a:r>
              <a:rPr kumimoji="0" lang="en-US" altLang="zh-CN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, halt</a:t>
            </a:r>
            <a:r>
              <a:rPr kumimoji="0" lang="zh-CN" altLang="en-US" sz="1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Microsoft YaHei UI" panose="020B0503020204020204" pitchFamily="34" charset="-122"/>
              </a:rPr>
              <a:t>（停止）</a:t>
            </a:r>
            <a:endParaRPr kumimoji="0" lang="zh-CN" altLang="en-US" sz="11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zh-CN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kumimoji="0" lang="zh-CN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3F09EABA-04AD-7539-48C0-536424BD7A63}"/>
              </a:ext>
            </a:extLst>
          </p:cNvPr>
          <p:cNvCxnSpPr/>
          <p:nvPr/>
        </p:nvCxnSpPr>
        <p:spPr>
          <a:xfrm>
            <a:off x="9496017" y="1646921"/>
            <a:ext cx="0" cy="4362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DFE0594D-7E41-E7C3-8663-99DD82EF65C7}"/>
              </a:ext>
            </a:extLst>
          </p:cNvPr>
          <p:cNvCxnSpPr/>
          <p:nvPr/>
        </p:nvCxnSpPr>
        <p:spPr>
          <a:xfrm>
            <a:off x="9962147" y="1650672"/>
            <a:ext cx="0" cy="462021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BF70E383-A0C8-FBB5-CAC4-EDEDA3D5011F}"/>
              </a:ext>
            </a:extLst>
          </p:cNvPr>
          <p:cNvCxnSpPr/>
          <p:nvPr/>
        </p:nvCxnSpPr>
        <p:spPr>
          <a:xfrm>
            <a:off x="10369335" y="1667429"/>
            <a:ext cx="0" cy="4452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34E0F35E-1BF9-7077-5472-2AE71D88AEEE}"/>
              </a:ext>
            </a:extLst>
          </p:cNvPr>
          <p:cNvCxnSpPr/>
          <p:nvPr/>
        </p:nvCxnSpPr>
        <p:spPr>
          <a:xfrm>
            <a:off x="10361619" y="1667429"/>
            <a:ext cx="124285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D0497599-D2FF-03CA-0552-5973A7DEF194}"/>
              </a:ext>
            </a:extLst>
          </p:cNvPr>
          <p:cNvCxnSpPr/>
          <p:nvPr/>
        </p:nvCxnSpPr>
        <p:spPr>
          <a:xfrm flipV="1">
            <a:off x="10285152" y="2112693"/>
            <a:ext cx="1395792" cy="117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E1817D5D-AE7D-1CD0-F21E-11D331A29E9E}"/>
              </a:ext>
            </a:extLst>
          </p:cNvPr>
          <p:cNvCxnSpPr/>
          <p:nvPr/>
        </p:nvCxnSpPr>
        <p:spPr>
          <a:xfrm>
            <a:off x="10839545" y="1667429"/>
            <a:ext cx="0" cy="4452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9CC4B405-D537-5648-8AE3-D29873417E66}"/>
              </a:ext>
            </a:extLst>
          </p:cNvPr>
          <p:cNvCxnSpPr/>
          <p:nvPr/>
        </p:nvCxnSpPr>
        <p:spPr>
          <a:xfrm>
            <a:off x="11192806" y="1667429"/>
            <a:ext cx="0" cy="4157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左大括号 60">
            <a:extLst>
              <a:ext uri="{FF2B5EF4-FFF2-40B4-BE49-F238E27FC236}">
                <a16:creationId xmlns:a16="http://schemas.microsoft.com/office/drawing/2014/main" id="{99DA5CC0-2A83-A6E2-3DD2-59460336872D}"/>
              </a:ext>
            </a:extLst>
          </p:cNvPr>
          <p:cNvSpPr/>
          <p:nvPr/>
        </p:nvSpPr>
        <p:spPr>
          <a:xfrm rot="5400000">
            <a:off x="7493766" y="553009"/>
            <a:ext cx="218843" cy="172715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0E74E005-ACAA-8154-238D-EE717D387977}"/>
              </a:ext>
            </a:extLst>
          </p:cNvPr>
          <p:cNvSpPr txBox="1"/>
          <p:nvPr/>
        </p:nvSpPr>
        <p:spPr>
          <a:xfrm>
            <a:off x="7061437" y="1077097"/>
            <a:ext cx="39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X,y</a:t>
            </a:r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中较大的数             </a:t>
            </a:r>
            <a:r>
              <a:rPr lang="en-US" altLang="zh-CN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x,y</a:t>
            </a:r>
            <a:r>
              <a:rPr lang="zh-CN" alt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中较小的数</a:t>
            </a:r>
          </a:p>
        </p:txBody>
      </p:sp>
      <p:sp>
        <p:nvSpPr>
          <p:cNvPr id="63" name="右大括号 62">
            <a:extLst>
              <a:ext uri="{FF2B5EF4-FFF2-40B4-BE49-F238E27FC236}">
                <a16:creationId xmlns:a16="http://schemas.microsoft.com/office/drawing/2014/main" id="{6D99A3D2-983D-14FB-CC62-46DD77656242}"/>
              </a:ext>
            </a:extLst>
          </p:cNvPr>
          <p:cNvSpPr/>
          <p:nvPr/>
        </p:nvSpPr>
        <p:spPr>
          <a:xfrm rot="16200000">
            <a:off x="9873104" y="389209"/>
            <a:ext cx="277532" cy="199606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5" name="表格 64">
            <a:extLst>
              <a:ext uri="{FF2B5EF4-FFF2-40B4-BE49-F238E27FC236}">
                <a16:creationId xmlns:a16="http://schemas.microsoft.com/office/drawing/2014/main" id="{944FA624-969F-9574-DA64-CA0204FBD0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276589"/>
              </p:ext>
            </p:extLst>
          </p:nvPr>
        </p:nvGraphicFramePr>
        <p:xfrm>
          <a:off x="3258839" y="1127531"/>
          <a:ext cx="208280" cy="36576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1282893982"/>
                    </a:ext>
                  </a:extLst>
                </a:gridCol>
              </a:tblGrid>
              <a:tr h="116878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813385"/>
                  </a:ext>
                </a:extLst>
              </a:tr>
            </a:tbl>
          </a:graphicData>
        </a:graphic>
      </p:graphicFrame>
      <p:graphicFrame>
        <p:nvGraphicFramePr>
          <p:cNvPr id="67" name="表格 66">
            <a:extLst>
              <a:ext uri="{FF2B5EF4-FFF2-40B4-BE49-F238E27FC236}">
                <a16:creationId xmlns:a16="http://schemas.microsoft.com/office/drawing/2014/main" id="{722A9315-6F79-0303-95F0-3E1585D4A2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927612"/>
              </p:ext>
            </p:extLst>
          </p:nvPr>
        </p:nvGraphicFramePr>
        <p:xfrm>
          <a:off x="2688126" y="1248473"/>
          <a:ext cx="2811019" cy="3856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9357">
                  <a:extLst>
                    <a:ext uri="{9D8B030D-6E8A-4147-A177-3AD203B41FA5}">
                      <a16:colId xmlns:a16="http://schemas.microsoft.com/office/drawing/2014/main" val="641494251"/>
                    </a:ext>
                  </a:extLst>
                </a:gridCol>
                <a:gridCol w="1461662">
                  <a:extLst>
                    <a:ext uri="{9D8B030D-6E8A-4147-A177-3AD203B41FA5}">
                      <a16:colId xmlns:a16="http://schemas.microsoft.com/office/drawing/2014/main" val="850494938"/>
                    </a:ext>
                  </a:extLst>
                </a:gridCol>
              </a:tblGrid>
              <a:tr h="268016">
                <a:tc>
                  <a:txBody>
                    <a:bodyPr/>
                    <a:lstStyle/>
                    <a:p>
                      <a:r>
                        <a:rPr lang="zh-CN" altLang="en-US" dirty="0"/>
                        <a:t>当前格局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采取的动作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4052086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R1,0/1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R1,0/1,R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091057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R1,*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R2,*,R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5634247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R2,0/1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R2,0/1,R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1941526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R2,*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R3,*,L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4853397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R3,0/1/../9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R3,0/1/../8,L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08143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R3,0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R4,9,L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0701666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R4,1/2/../9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R3,0/../8,L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810474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R4,0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R4,9,L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171772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R4,*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halt,*,_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7385876"/>
                  </a:ext>
                </a:extLst>
              </a:tr>
              <a:tr h="349082"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R3,*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200" dirty="0"/>
                        <a:t>（</a:t>
                      </a:r>
                      <a:r>
                        <a:rPr lang="en-US" altLang="zh-CN" sz="1200" dirty="0"/>
                        <a:t>start,*,_</a:t>
                      </a:r>
                      <a:r>
                        <a:rPr lang="zh-CN" altLang="en-US" sz="1200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1602142"/>
                  </a:ext>
                </a:extLst>
              </a:tr>
            </a:tbl>
          </a:graphicData>
        </a:graphic>
      </p:graphicFrame>
      <p:sp>
        <p:nvSpPr>
          <p:cNvPr id="69" name="文本框 68">
            <a:extLst>
              <a:ext uri="{FF2B5EF4-FFF2-40B4-BE49-F238E27FC236}">
                <a16:creationId xmlns:a16="http://schemas.microsoft.com/office/drawing/2014/main" id="{F050E459-A0A2-D9BF-A346-3015C352D388}"/>
              </a:ext>
            </a:extLst>
          </p:cNvPr>
          <p:cNvSpPr txBox="1"/>
          <p:nvPr/>
        </p:nvSpPr>
        <p:spPr>
          <a:xfrm>
            <a:off x="-1317050" y="72738"/>
            <a:ext cx="615157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3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图灵机模型：</a:t>
            </a:r>
            <a:r>
              <a:rPr lang="en-US" altLang="zh-CN" sz="32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TM</a:t>
            </a:r>
            <a:endParaRPr lang="zh-CN" altLang="en-US" sz="32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E7F06E52-FD91-3636-0F9C-DC6FAF5B7579}"/>
              </a:ext>
            </a:extLst>
          </p:cNvPr>
          <p:cNvSpPr txBox="1"/>
          <p:nvPr/>
        </p:nvSpPr>
        <p:spPr>
          <a:xfrm>
            <a:off x="6807993" y="5105053"/>
            <a:ext cx="4692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纸带左侧进行</a:t>
            </a:r>
            <a:r>
              <a:rPr lang="en-US" altLang="zh-CN" dirty="0"/>
              <a:t>X+1</a:t>
            </a:r>
            <a:r>
              <a:rPr lang="zh-CN" altLang="en-US" dirty="0"/>
              <a:t>计算，右侧进行</a:t>
            </a:r>
            <a:r>
              <a:rPr lang="en-US" altLang="zh-CN" dirty="0"/>
              <a:t>Y-1</a:t>
            </a:r>
            <a:r>
              <a:rPr lang="zh-CN" altLang="en-US" dirty="0"/>
              <a:t>计算</a:t>
            </a:r>
            <a:endParaRPr lang="en-US" altLang="zh-CN" dirty="0"/>
          </a:p>
          <a:p>
            <a:r>
              <a:rPr lang="zh-CN" altLang="en-US" dirty="0"/>
              <a:t>循环终止标志：右侧减为</a:t>
            </a:r>
            <a:r>
              <a:rPr lang="en-US" altLang="zh-CN" dirty="0"/>
              <a:t>0</a:t>
            </a:r>
            <a:r>
              <a:rPr lang="zh-CN" altLang="en-US" dirty="0"/>
              <a:t>。左侧即为结果。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AFD78729-DC99-328D-44AE-B0B8513A48CD}"/>
              </a:ext>
            </a:extLst>
          </p:cNvPr>
          <p:cNvSpPr txBox="1"/>
          <p:nvPr/>
        </p:nvSpPr>
        <p:spPr>
          <a:xfrm>
            <a:off x="8712124" y="2288002"/>
            <a:ext cx="334731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rgbClr val="FF0000"/>
                </a:solidFill>
              </a:rPr>
              <a:t>注：右侧我选用的是</a:t>
            </a:r>
            <a:r>
              <a:rPr lang="en-US" altLang="zh-CN" sz="1100" dirty="0">
                <a:solidFill>
                  <a:srgbClr val="FF0000"/>
                </a:solidFill>
              </a:rPr>
              <a:t>10</a:t>
            </a:r>
            <a:r>
              <a:rPr lang="zh-CN" altLang="en-US" sz="1100" dirty="0">
                <a:solidFill>
                  <a:srgbClr val="FF0000"/>
                </a:solidFill>
              </a:rPr>
              <a:t>进制，左侧是</a:t>
            </a:r>
            <a:r>
              <a:rPr lang="en-US" altLang="zh-CN" sz="1100" dirty="0">
                <a:solidFill>
                  <a:srgbClr val="FF0000"/>
                </a:solidFill>
              </a:rPr>
              <a:t>2</a:t>
            </a:r>
            <a:r>
              <a:rPr lang="zh-CN" altLang="en-US" sz="1100" dirty="0">
                <a:solidFill>
                  <a:srgbClr val="FF0000"/>
                </a:solidFill>
              </a:rPr>
              <a:t>进制。但最好统一成</a:t>
            </a:r>
            <a:r>
              <a:rPr lang="en-US" altLang="zh-CN" sz="1100" dirty="0">
                <a:solidFill>
                  <a:srgbClr val="FF0000"/>
                </a:solidFill>
              </a:rPr>
              <a:t>2</a:t>
            </a:r>
            <a:r>
              <a:rPr lang="zh-CN" altLang="en-US" sz="1100" dirty="0">
                <a:solidFill>
                  <a:srgbClr val="FF0000"/>
                </a:solidFill>
              </a:rPr>
              <a:t>进制</a:t>
            </a:r>
            <a:endParaRPr lang="en-US" altLang="zh-CN" sz="1100" dirty="0">
              <a:solidFill>
                <a:srgbClr val="FF0000"/>
              </a:solidFill>
            </a:endParaRPr>
          </a:p>
          <a:p>
            <a:r>
              <a:rPr lang="en-US" altLang="zh-CN" sz="1100" dirty="0">
                <a:solidFill>
                  <a:srgbClr val="FF0000"/>
                </a:solidFill>
              </a:rPr>
              <a:t>       10</a:t>
            </a:r>
            <a:r>
              <a:rPr lang="zh-CN" altLang="en-US" sz="1100" dirty="0">
                <a:solidFill>
                  <a:srgbClr val="FF0000"/>
                </a:solidFill>
              </a:rPr>
              <a:t>进制是因为我没太掌握</a:t>
            </a:r>
            <a:r>
              <a:rPr lang="en-US" altLang="zh-CN" sz="1100" dirty="0">
                <a:solidFill>
                  <a:srgbClr val="FF0000"/>
                </a:solidFill>
              </a:rPr>
              <a:t>2</a:t>
            </a:r>
            <a:r>
              <a:rPr lang="zh-CN" altLang="en-US" sz="1100" dirty="0">
                <a:solidFill>
                  <a:srgbClr val="FF0000"/>
                </a:solidFill>
              </a:rPr>
              <a:t>进制。</a:t>
            </a:r>
          </a:p>
        </p:txBody>
      </p:sp>
    </p:spTree>
    <p:extLst>
      <p:ext uri="{BB962C8B-B14F-4D97-AF65-F5344CB8AC3E}">
        <p14:creationId xmlns:p14="http://schemas.microsoft.com/office/powerpoint/2010/main" val="301889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405</Words>
  <Application>Microsoft Office PowerPoint</Application>
  <PresentationFormat>宽屏</PresentationFormat>
  <Paragraphs>79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Cascadia Code SemiBold</vt:lpstr>
      <vt:lpstr>Times New Roman</vt:lpstr>
      <vt:lpstr>Office 主题​​</vt:lpstr>
      <vt:lpstr> 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meng sun</dc:creator>
  <cp:lastModifiedBy>meng sun</cp:lastModifiedBy>
  <cp:revision>1</cp:revision>
  <dcterms:created xsi:type="dcterms:W3CDTF">2025-09-10T12:11:55Z</dcterms:created>
  <dcterms:modified xsi:type="dcterms:W3CDTF">2025-09-10T13:07:24Z</dcterms:modified>
</cp:coreProperties>
</file>